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63" r:id="rId2"/>
    <p:sldId id="272" r:id="rId3"/>
    <p:sldId id="280" r:id="rId4"/>
    <p:sldId id="290" r:id="rId5"/>
    <p:sldId id="293" r:id="rId6"/>
    <p:sldId id="291" r:id="rId7"/>
    <p:sldId id="281" r:id="rId8"/>
    <p:sldId id="292" r:id="rId9"/>
    <p:sldId id="294" r:id="rId10"/>
    <p:sldId id="296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E042E-419F-43B7-99D0-0A38E54E0855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B6A70-C2D3-49BB-9DFB-7F8AA594F3A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3877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30AF92A5-034F-4B21-BF0B-0097AE8899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2033335A-3052-4F3A-879D-BE987A34D19F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B7DA34CB-62B8-4B15-851D-CB67AEE458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6480D350-DA3A-415A-BE48-8F1F867FEA82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B7AD68B-E056-4CC7-AD6D-D54EBF59C6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41D9610E-0330-405D-93AB-16674F2FD424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EA1318A8-9AA8-4FE1-9F0D-68E29C99043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B9299A29-B975-4C45-8ABC-15CB13158E7D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 spd="slow">
    <p:push dir="u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s://en.wikipedia.org/wiki/Cryptorchidism" TargetMode="External"/><Relationship Id="rId7" Type="http://schemas.openxmlformats.org/officeDocument/2006/relationships/hyperlink" Target="https://blog.dnevnik.hr/nekretnineporec/2018/10/index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hyperlink" Target="http://acilci.net/corbacioglu-torsiyon-mu-orsit-mi" TargetMode="Externa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hyperlink" Target="https://www.czm.hr/zastita-reproduktivnog-zdravlj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514716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iemsa_stai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lickr.com/photos/ajc1/3952605109/" TargetMode="Externa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log.dnevnik.hr/ponudadana/2017/09/1632101665/paket-za-trudnice-3d4d-uzv-s-dvd-snimkom-ginekoloski-pregled-laboratorijske-pretrage-mjerenje-krvnog-tlaka-i-tezine-za-399-kn-ukljuceno-i-mjerenje-bjelancevina-u-urinu-uz-strucno-osobolje-u-ordinaciji-gynnova-u-centru-grada.html?page=blog&amp;id=1632101665&amp;subpage=0&amp;subdomain=ponudadan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V/AIDS_in_Haiti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ugandajournalistsresourcecentre.com/uganda-hivaids-country-progress-report-201516/" TargetMode="External"/><Relationship Id="rId7" Type="http://schemas.openxmlformats.org/officeDocument/2006/relationships/hyperlink" Target="https://pxhere.com/en/photo/1175387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hyperlink" Target="https://en.wikipedia.org/wiki/Aedes_japonicus" TargetMode="External"/><Relationship Id="rId5" Type="http://schemas.openxmlformats.org/officeDocument/2006/relationships/hyperlink" Target="https://scibraai.co.za/listen-the-science-inside-hiv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www.pngall.com/hand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rs-male-symbol-pseudo-3D-blue.svg" TargetMode="External"/><Relationship Id="rId7" Type="http://schemas.openxmlformats.org/officeDocument/2006/relationships/hyperlink" Target="https://www.hzjz.hr/aktualnosti/nacionalni-program-ranog-otkrivanja-raka-dojk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hyperlink" Target="https://commons.wikimedia.org/wiki/File:Venus-female-symbol-pink-shadowed.svg" TargetMode="Externa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www.tecnicosradiologia.com/2011_06_01_archive.html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hyperlink" Target="https://culturacientifica.com/2015/10/07/falsos-positivos-o-la-importancia-de-comprender-la-informacion/" TargetMode="Externa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man sight on white microsco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8335" y="1165410"/>
            <a:ext cx="2619376" cy="1747124"/>
          </a:xfrm>
          <a:prstGeom prst="rect">
            <a:avLst/>
          </a:prstGeom>
          <a:noFill/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EFA521BD-645D-4F62-A01A-04E4A939D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833" y="4651899"/>
            <a:ext cx="8825658" cy="1102025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hr-HR" sz="36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KAKO NASTAJU NAŠI POTOMCI</a:t>
            </a:r>
            <a:br>
              <a:rPr lang="hr-HR" sz="36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hr-HR" sz="2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Briga o spolnom sustavu</a:t>
            </a:r>
            <a:endParaRPr lang="hr-HR" sz="3600" b="1" spc="50" dirty="0">
              <a:ln w="0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1B6D0F5F-6634-483E-8424-A228AED92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50" y="1141795"/>
            <a:ext cx="3264087" cy="3264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three avocado fruit desser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3233" y="1156341"/>
            <a:ext cx="2167268" cy="3250902"/>
          </a:xfrm>
          <a:prstGeom prst="rect">
            <a:avLst/>
          </a:prstGeom>
          <a:noFill/>
        </p:spPr>
      </p:pic>
      <p:pic>
        <p:nvPicPr>
          <p:cNvPr id="11268" name="Picture 4" descr="person holding white plastic pump bott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9686" y="2143441"/>
            <a:ext cx="3421111" cy="2281881"/>
          </a:xfrm>
          <a:prstGeom prst="rect">
            <a:avLst/>
          </a:prstGeom>
          <a:noFill/>
        </p:spPr>
      </p:pic>
      <p:pic>
        <p:nvPicPr>
          <p:cNvPr id="11270" name="Picture 6" descr="man running on road near grass fiel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0432" y="2232413"/>
            <a:ext cx="3270421" cy="2174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494715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657C7718-7781-48C7-819E-E8FA17F6A045}"/>
              </a:ext>
            </a:extLst>
          </p:cNvPr>
          <p:cNvSpPr/>
          <p:nvPr/>
        </p:nvSpPr>
        <p:spPr>
          <a:xfrm>
            <a:off x="1917060" y="4942315"/>
            <a:ext cx="8357879" cy="105138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SAMOPREGLED SJEMENIKA - važan za rano otkrivanje raka sjemenika.</a:t>
            </a: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UROLOZI su liječnici koji se bave bolestima spolnog sustava muškaraca.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6D6501B6-4BE4-4125-B1E5-0CB77CAB76F6}"/>
              </a:ext>
            </a:extLst>
          </p:cNvPr>
          <p:cNvSpPr txBox="1"/>
          <p:nvPr/>
        </p:nvSpPr>
        <p:spPr>
          <a:xfrm>
            <a:off x="5376423" y="1804140"/>
            <a:ext cx="1860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solidFill>
                  <a:schemeClr val="bg1"/>
                </a:solidFill>
              </a:rPr>
              <a:t>UZV i </a:t>
            </a:r>
            <a:r>
              <a:rPr lang="hr-HR" i="1" dirty="0" err="1">
                <a:solidFill>
                  <a:schemeClr val="bg1"/>
                </a:solidFill>
              </a:rPr>
              <a:t>samopregled</a:t>
            </a:r>
            <a:r>
              <a:rPr lang="hr-HR" i="1" dirty="0">
                <a:solidFill>
                  <a:schemeClr val="bg1"/>
                </a:solidFill>
              </a:rPr>
              <a:t> sjemenika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352A68A-C290-41D3-ACFD-C47151002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583" b="11446"/>
          <a:stretch/>
        </p:blipFill>
        <p:spPr>
          <a:xfrm>
            <a:off x="950112" y="3045452"/>
            <a:ext cx="3671572" cy="14651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029B9944-CD7E-4EF1-B4A4-5E651D5A8C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1586" t="1723" r="13739" b="-2472"/>
          <a:stretch/>
        </p:blipFill>
        <p:spPr>
          <a:xfrm>
            <a:off x="9192569" y="2069194"/>
            <a:ext cx="1694822" cy="1909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A278C4EF-F8CA-4FF3-A2D7-F593AE8B3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007048" y="864296"/>
            <a:ext cx="3557699" cy="1745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791D50F-BA9A-4E14-985F-C2C7EDCB4B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6423" y="2970041"/>
            <a:ext cx="3307799" cy="1729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00898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  <a:extLst>
              <a:ext uri="{FF2B5EF4-FFF2-40B4-BE49-F238E27FC236}">
                <a16:creationId xmlns:a16="http://schemas.microsoft.com/office/drawing/2014/main" xmlns="" id="{6073FD84-50CE-4B5F-929C-D90EAF42F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974" r="5597" b="5361"/>
          <a:stretch>
            <a:fillRect/>
          </a:stretch>
        </p:blipFill>
        <p:spPr bwMode="auto">
          <a:xfrm>
            <a:off x="6780018" y="5466079"/>
            <a:ext cx="762144" cy="773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EF7BE82F-63E6-4CD0-AF2E-2C440DAC1BA9}"/>
              </a:ext>
            </a:extLst>
          </p:cNvPr>
          <p:cNvSpPr/>
          <p:nvPr/>
        </p:nvSpPr>
        <p:spPr>
          <a:xfrm>
            <a:off x="1297960" y="739417"/>
            <a:ext cx="7936637" cy="207804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Osobna higijena (posebno spolnih organa) - </a:t>
            </a:r>
            <a:r>
              <a:rPr lang="hr-H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važna za sprečavanje bolesti i neugodnih mirisa: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tuširanje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upotreba dezodoransa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čisto donje rublje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redovito mijenjanje higijenskih uložaka i tampona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F3760E4C-F718-4C38-BAB6-0E0AC98314FB}"/>
              </a:ext>
            </a:extLst>
          </p:cNvPr>
          <p:cNvSpPr txBox="1"/>
          <p:nvPr/>
        </p:nvSpPr>
        <p:spPr>
          <a:xfrm>
            <a:off x="7570097" y="5852596"/>
            <a:ext cx="101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ISTRAŽI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5673C56-8461-46CE-8BDC-34E3C261A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865" y="3365226"/>
            <a:ext cx="2440678" cy="16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F6E40CD-CB3F-4471-95FD-CC88EA9BC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80" y="3365226"/>
            <a:ext cx="1817394" cy="2632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B99A24A-9E0E-44B4-B074-230D03A42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8802" y="4029669"/>
            <a:ext cx="2603991" cy="1734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09F0E9B-E1E4-4478-9AAE-5368CF92D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3483" y="1256150"/>
            <a:ext cx="1830007" cy="2745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6BF9D95C-6029-4AC2-A54A-8432017F4C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9604" y="4465469"/>
            <a:ext cx="2803851" cy="1868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33447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xmlns="" id="{78744F07-4117-42DE-A788-6A8B60929A9C}"/>
              </a:ext>
            </a:extLst>
          </p:cNvPr>
          <p:cNvSpPr/>
          <p:nvPr/>
        </p:nvSpPr>
        <p:spPr>
          <a:xfrm>
            <a:off x="558040" y="649960"/>
            <a:ext cx="6943591" cy="7793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Bolesti spolnog sustava mogu biti ZARAZNE i NEZARAZNE.</a:t>
            </a: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Zarazne uzrokuju gljive, </a:t>
            </a:r>
            <a:r>
              <a:rPr lang="hr-H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heterotrofni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protisti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bakterije i virusi.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6A45A85D-2635-486A-8926-05539814CFC7}"/>
              </a:ext>
            </a:extLst>
          </p:cNvPr>
          <p:cNvSpPr/>
          <p:nvPr/>
        </p:nvSpPr>
        <p:spPr>
          <a:xfrm>
            <a:off x="1464816" y="4901866"/>
            <a:ext cx="9050139" cy="12889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GLJIVICA KANDIDA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živi u tijelu čovjeka i ako se pretjerano razmnoži uzrokuje upalu mokraćno - spolne cijevi i glavića penisa kod muškaraca;</a:t>
            </a: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upalu rodnice i stidnice kod žena.</a:t>
            </a: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Pomažu lijekovi protiv gljiva.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F916FEE-83AB-4A72-A1E7-B59355957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3794" t="17570" r="16425" b="6918"/>
          <a:stretch/>
        </p:blipFill>
        <p:spPr>
          <a:xfrm>
            <a:off x="6747031" y="2479916"/>
            <a:ext cx="2450236" cy="1491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3F73A98-AC28-4639-8AF6-17CDC6149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388" y="1980785"/>
            <a:ext cx="3319612" cy="2489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1051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58B45A8E-1389-4B95-BCCA-23C6332EAFCA}"/>
              </a:ext>
            </a:extLst>
          </p:cNvPr>
          <p:cNvSpPr/>
          <p:nvPr/>
        </p:nvSpPr>
        <p:spPr>
          <a:xfrm>
            <a:off x="1844658" y="4770060"/>
            <a:ext cx="8502684" cy="12889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BAKTERIJA KLAMIDIJA 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muškaraca izaziva bolno mokrenje i iscjedak iz spolnog uda, a kod žena uzrokuje iscjedak iz rodnice i upale koje mogu uzrokovati neplodnost.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19CAEBE3-ACC8-462D-BA7B-685D14BF1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96000" y="1539787"/>
            <a:ext cx="2866303" cy="2123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B925816-1027-4AF3-98BE-EFC10A76E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498514" y="1215501"/>
            <a:ext cx="2772242" cy="2772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9160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58B45A8E-1389-4B95-BCCA-23C6332EAFCA}"/>
              </a:ext>
            </a:extLst>
          </p:cNvPr>
          <p:cNvSpPr/>
          <p:nvPr/>
        </p:nvSpPr>
        <p:spPr>
          <a:xfrm>
            <a:off x="1531929" y="4563122"/>
            <a:ext cx="9128142" cy="15757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HUMANI PAPILOMA VIRUS (HPV)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hr-HR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može prouzročiti nastanak bradavica u području spolnih organa, a neki i RAK VRATA MATERNICE. U tu svrhu ginekolog uzima uzorak sluznice vrata maternice za tzv. PAPA TEST.</a:t>
            </a: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Moguće je cijepljenje protiv HPV-a prije početka aktivnog spolnog života mladića i djevojaka.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ADE108CC-92DD-42BA-B173-D5EE883DE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598" y="1659744"/>
            <a:ext cx="2275465" cy="2275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4ABFAE1-9E6C-49CE-954B-2A0F43291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493098" y="1659744"/>
            <a:ext cx="4481977" cy="2275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14486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58B45A8E-1389-4B95-BCCA-23C6332EAFCA}"/>
              </a:ext>
            </a:extLst>
          </p:cNvPr>
          <p:cNvSpPr/>
          <p:nvPr/>
        </p:nvSpPr>
        <p:spPr>
          <a:xfrm>
            <a:off x="1844658" y="4229434"/>
            <a:ext cx="8502684" cy="16312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VIRUS HUMANE IMUNODEFICIJENCIJE (HIV)</a:t>
            </a:r>
            <a:r>
              <a:rPr lang="hr-H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uzročnik je neizlječive SIDE (AIDS-a, KOPNICE) koja </a:t>
            </a:r>
            <a:r>
              <a:rPr lang="hr-H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nije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spolna bolest, ali se virus </a:t>
            </a:r>
            <a:r>
              <a:rPr lang="hr-H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prenosi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spolnim putem, zaraženom krvlju, preko posteljice s majke na dijete, nesteriliziranim priborom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piercing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igle narkomana..).  </a:t>
            </a: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Napada obrambene stanice organizma (leukocite) koji propadaju.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E3B12ED0-42E5-41E9-99A4-1536F0DF4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141553" y="822251"/>
            <a:ext cx="6749849" cy="3110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5" descr="hiv-virus">
            <a:extLst>
              <a:ext uri="{FF2B5EF4-FFF2-40B4-BE49-F238E27FC236}">
                <a16:creationId xmlns:a16="http://schemas.microsoft.com/office/drawing/2014/main" xmlns="" id="{02E7B983-A14F-448B-93F1-234EF5273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26629"/>
              </a:clrFrom>
              <a:clrTo>
                <a:srgbClr val="62662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578" y="1209283"/>
            <a:ext cx="3167278" cy="237545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903825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500D26EF-16A6-47FE-88FE-5411EC58315C}"/>
              </a:ext>
            </a:extLst>
          </p:cNvPr>
          <p:cNvSpPr/>
          <p:nvPr/>
        </p:nvSpPr>
        <p:spPr>
          <a:xfrm>
            <a:off x="3046035" y="4483091"/>
            <a:ext cx="3049965" cy="14717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 prenosi se: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socijalnim kontaktom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ni komarcima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FF4292D-8083-4810-B02A-7925E9A99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165093" y="4385570"/>
            <a:ext cx="2317549" cy="1738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62CAE9DA-D53B-4834-9774-019BF6827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743324" y="4665841"/>
            <a:ext cx="2035491" cy="128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0E3C7D0-8CA6-4EC9-A9BD-63918D5A90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136551" y="951342"/>
            <a:ext cx="213478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B2A06A4-003F-499E-8211-E799EB80C0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4005815" y="2131065"/>
            <a:ext cx="2590805" cy="122834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49261B1C-5915-497C-9D59-796F0B9A26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7345288" y="1559432"/>
            <a:ext cx="2867053" cy="2018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Znak množenja 13">
            <a:extLst>
              <a:ext uri="{FF2B5EF4-FFF2-40B4-BE49-F238E27FC236}">
                <a16:creationId xmlns:a16="http://schemas.microsoft.com/office/drawing/2014/main" xmlns="" id="{607760D7-C1D2-43B0-948E-32905E9A0B1F}"/>
              </a:ext>
            </a:extLst>
          </p:cNvPr>
          <p:cNvSpPr/>
          <p:nvPr/>
        </p:nvSpPr>
        <p:spPr>
          <a:xfrm>
            <a:off x="764428" y="1507991"/>
            <a:ext cx="2867053" cy="2121763"/>
          </a:xfrm>
          <a:prstGeom prst="mathMultiply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Znak množenja 17">
            <a:extLst>
              <a:ext uri="{FF2B5EF4-FFF2-40B4-BE49-F238E27FC236}">
                <a16:creationId xmlns:a16="http://schemas.microsoft.com/office/drawing/2014/main" xmlns="" id="{5711AF91-ED5C-421F-A24C-27FE6387A418}"/>
              </a:ext>
            </a:extLst>
          </p:cNvPr>
          <p:cNvSpPr/>
          <p:nvPr/>
        </p:nvSpPr>
        <p:spPr>
          <a:xfrm>
            <a:off x="3966905" y="1608525"/>
            <a:ext cx="2867053" cy="2121763"/>
          </a:xfrm>
          <a:prstGeom prst="mathMultiply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nak množenja 18">
            <a:extLst>
              <a:ext uri="{FF2B5EF4-FFF2-40B4-BE49-F238E27FC236}">
                <a16:creationId xmlns:a16="http://schemas.microsoft.com/office/drawing/2014/main" xmlns="" id="{8864EFA3-05FE-49F3-8512-FAEABB272E37}"/>
              </a:ext>
            </a:extLst>
          </p:cNvPr>
          <p:cNvSpPr/>
          <p:nvPr/>
        </p:nvSpPr>
        <p:spPr>
          <a:xfrm>
            <a:off x="7440530" y="1456552"/>
            <a:ext cx="2867053" cy="2121763"/>
          </a:xfrm>
          <a:prstGeom prst="mathMultiply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81694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657C7718-7781-48C7-819E-E8FA17F6A045}"/>
              </a:ext>
            </a:extLst>
          </p:cNvPr>
          <p:cNvSpPr/>
          <p:nvPr/>
        </p:nvSpPr>
        <p:spPr>
          <a:xfrm>
            <a:off x="770045" y="878890"/>
            <a:ext cx="9581318" cy="6431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HERPES SPOLNIH ORGANA - sitne ranice na vanjskom spolovilu žena i muškaraca koje svrbe i peku. </a:t>
            </a:r>
            <a:r>
              <a:rPr lang="hr-HR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Virusna bolest.</a:t>
            </a:r>
            <a:endParaRPr lang="hr-H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B6CADD7B-F8D9-4B91-8BBE-A92E9B412BA8}"/>
              </a:ext>
            </a:extLst>
          </p:cNvPr>
          <p:cNvSpPr/>
          <p:nvPr/>
        </p:nvSpPr>
        <p:spPr>
          <a:xfrm>
            <a:off x="770045" y="1915681"/>
            <a:ext cx="5881133" cy="146703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GONOREJA - gnojni iscjedak iz spolnog uda i 				  rodnice žena, neliječenje može 				  izazvati neplodnost. </a:t>
            </a:r>
            <a:r>
              <a:rPr lang="hr-HR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Bakterijska bolest.  </a:t>
            </a:r>
            <a:endParaRPr lang="hr-H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9" descr="N">
            <a:extLst>
              <a:ext uri="{FF2B5EF4-FFF2-40B4-BE49-F238E27FC236}">
                <a16:creationId xmlns:a16="http://schemas.microsoft.com/office/drawing/2014/main" xmlns="" id="{D70269DE-2FD6-48D6-801B-0D6D8222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4962" y="1915681"/>
            <a:ext cx="2309766" cy="1557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ADBA42FE-4A2B-47E2-9AC7-334507081F67}"/>
              </a:ext>
            </a:extLst>
          </p:cNvPr>
          <p:cNvSpPr/>
          <p:nvPr/>
        </p:nvSpPr>
        <p:spPr>
          <a:xfrm>
            <a:off x="770045" y="3860099"/>
            <a:ext cx="5881133" cy="112027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SIFILIS - bakterija ulazi kroz ranicu na koži, može 		      napasti cijelo tijelo, a posljedica biti i smrt.</a:t>
            </a:r>
            <a:r>
              <a:rPr lang="hr-HR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hr-H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FA5B88-1889-4087-A4EA-1EF6D649B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962" y="3932808"/>
            <a:ext cx="2380565" cy="1677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51554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7FE39819-6283-4B70-9457-C645241115D8}"/>
              </a:ext>
            </a:extLst>
          </p:cNvPr>
          <p:cNvSpPr/>
          <p:nvPr/>
        </p:nvSpPr>
        <p:spPr>
          <a:xfrm>
            <a:off x="688467" y="729145"/>
            <a:ext cx="7292558" cy="344520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NEZARAZNE BOLESTI SPOLNOG SUSTAVA</a:t>
            </a:r>
          </a:p>
          <a:p>
            <a:pPr marL="342900" indent="-342900" algn="ctr">
              <a:buFontTx/>
              <a:buChar char="-"/>
            </a:pPr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 sjemenika</a:t>
            </a:r>
          </a:p>
          <a:p>
            <a:pPr marL="342900" indent="-342900" algn="ctr">
              <a:buFontTx/>
              <a:buChar char="-"/>
            </a:pPr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 prostate</a:t>
            </a:r>
          </a:p>
          <a:p>
            <a:pPr algn="ctr"/>
            <a:endParaRPr lang="hr-H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Tx/>
              <a:buChar char="-"/>
            </a:pPr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ciste na jajniku</a:t>
            </a:r>
          </a:p>
          <a:p>
            <a:pPr marL="342900" indent="-342900" algn="ctr">
              <a:buFontTx/>
              <a:buChar char="-"/>
            </a:pPr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 jajnika</a:t>
            </a:r>
          </a:p>
          <a:p>
            <a:pPr marL="342900" indent="-342900" algn="ctr">
              <a:buFontTx/>
              <a:buChar char="-"/>
            </a:pPr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 vrata maternice</a:t>
            </a:r>
          </a:p>
          <a:p>
            <a:pPr marL="342900" indent="-342900" algn="ctr">
              <a:buFontTx/>
              <a:buChar char="-"/>
            </a:pPr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 dojke</a:t>
            </a:r>
          </a:p>
        </p:txBody>
      </p:sp>
      <p:sp>
        <p:nvSpPr>
          <p:cNvPr id="3" name="Desna vitičasta zagrada 2">
            <a:extLst>
              <a:ext uri="{FF2B5EF4-FFF2-40B4-BE49-F238E27FC236}">
                <a16:creationId xmlns:a16="http://schemas.microsoft.com/office/drawing/2014/main" xmlns="" id="{089DF879-F4E0-4509-B11B-52F63F83435D}"/>
              </a:ext>
            </a:extLst>
          </p:cNvPr>
          <p:cNvSpPr/>
          <p:nvPr/>
        </p:nvSpPr>
        <p:spPr>
          <a:xfrm>
            <a:off x="5779366" y="1384919"/>
            <a:ext cx="159798" cy="781235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b="1" dirty="0"/>
          </a:p>
        </p:txBody>
      </p:sp>
      <p:sp>
        <p:nvSpPr>
          <p:cNvPr id="8" name="Desna vitičasta zagrada 7">
            <a:extLst>
              <a:ext uri="{FF2B5EF4-FFF2-40B4-BE49-F238E27FC236}">
                <a16:creationId xmlns:a16="http://schemas.microsoft.com/office/drawing/2014/main" xmlns="" id="{3BB18207-8D02-4891-93C5-AA6293718AE8}"/>
              </a:ext>
            </a:extLst>
          </p:cNvPr>
          <p:cNvSpPr/>
          <p:nvPr/>
        </p:nvSpPr>
        <p:spPr>
          <a:xfrm>
            <a:off x="6107839" y="2423606"/>
            <a:ext cx="227860" cy="1491448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b="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9FF42E7-540E-4CFE-BA92-2835019E8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245490" y="1413807"/>
            <a:ext cx="466027" cy="46602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5A8A4BE5-F862-46A9-8285-071670BE3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416647" y="2762353"/>
            <a:ext cx="363716" cy="552704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F2CDD990-AF5C-4A82-9DB7-A38489FF2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016" y="1625276"/>
            <a:ext cx="2075513" cy="311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Pravokutnik 19">
            <a:extLst>
              <a:ext uri="{FF2B5EF4-FFF2-40B4-BE49-F238E27FC236}">
                <a16:creationId xmlns:a16="http://schemas.microsoft.com/office/drawing/2014/main" xmlns="" id="{A977CAA6-9987-4F3D-8C58-21B4DA2E763A}"/>
              </a:ext>
            </a:extLst>
          </p:cNvPr>
          <p:cNvSpPr/>
          <p:nvPr/>
        </p:nvSpPr>
        <p:spPr>
          <a:xfrm>
            <a:off x="7020328" y="4966499"/>
            <a:ext cx="44388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i="1" dirty="0">
                <a:solidFill>
                  <a:schemeClr val="bg1"/>
                </a:solidFill>
              </a:rPr>
              <a:t>Humanitarna akcija Dan ružičaste vrpce, ima za cilj upozoriti na važnost </a:t>
            </a:r>
            <a:r>
              <a:rPr lang="hr-HR" sz="1600" i="1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ranog otkrivanja raka dojke</a:t>
            </a:r>
            <a:r>
              <a:rPr lang="hr-HR" sz="1600" i="1" dirty="0">
                <a:solidFill>
                  <a:schemeClr val="bg1"/>
                </a:solidFill>
              </a:rPr>
              <a:t> i u Hrvatskoj se uvijek obilježava prve subote u listopadu.</a:t>
            </a:r>
          </a:p>
        </p:txBody>
      </p:sp>
    </p:spTree>
    <p:extLst>
      <p:ext uri="{BB962C8B-B14F-4D97-AF65-F5344CB8AC3E}">
        <p14:creationId xmlns:p14="http://schemas.microsoft.com/office/powerpoint/2010/main" xmlns="" val="1613277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657C7718-7781-48C7-819E-E8FA17F6A045}"/>
              </a:ext>
            </a:extLst>
          </p:cNvPr>
          <p:cNvSpPr/>
          <p:nvPr/>
        </p:nvSpPr>
        <p:spPr>
          <a:xfrm>
            <a:off x="3883361" y="5697479"/>
            <a:ext cx="5788757" cy="99092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SAMOPREGLED DOJKI i UZV / MAMOGRAFIJA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E3D33C27-35D7-40A2-85A2-9B8E7376D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147705" y="3171315"/>
            <a:ext cx="3264624" cy="2180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7F029B0D-239C-449E-8A7D-3909D9FFB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614417" y="644958"/>
            <a:ext cx="4165600" cy="2056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5D0550C8-B377-4949-8D36-A7EA6C53A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762" y="2041994"/>
            <a:ext cx="2658039" cy="4023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0963EAC7-0C7E-4375-9C8D-E801136CBD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49" r="31810"/>
          <a:stretch/>
        </p:blipFill>
        <p:spPr>
          <a:xfrm>
            <a:off x="4067116" y="3163349"/>
            <a:ext cx="2449094" cy="2342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2E82FC82-223F-42B5-A834-F8A37C13AB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762" y="620560"/>
            <a:ext cx="3462485" cy="118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1727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Soba za sastanke za ion</Template>
  <TotalTime>712</TotalTime>
  <Words>346</Words>
  <Application>Microsoft Office PowerPoint</Application>
  <PresentationFormat>Custom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Soba za sastanke za ion</vt:lpstr>
      <vt:lpstr>KAKO NASTAJU NAŠI POTOMCI Briga o spolnom sustavu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KAKAV JE NAŠ ŽIVOTNI CIKLUS</dc:title>
  <dc:creator>Korisnik</dc:creator>
  <cp:lastModifiedBy>sk-mpovalec</cp:lastModifiedBy>
  <cp:revision>194</cp:revision>
  <dcterms:created xsi:type="dcterms:W3CDTF">2020-06-28T16:33:07Z</dcterms:created>
  <dcterms:modified xsi:type="dcterms:W3CDTF">2020-08-10T13:22:47Z</dcterms:modified>
</cp:coreProperties>
</file>